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9" r:id="rId2"/>
    <p:sldId id="658" r:id="rId3"/>
    <p:sldId id="727" r:id="rId4"/>
    <p:sldId id="731" r:id="rId5"/>
    <p:sldId id="729" r:id="rId6"/>
    <p:sldId id="730" r:id="rId7"/>
    <p:sldId id="28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sos Vasiliou" initials="TV" lastIdx="1" clrIdx="0">
    <p:extLst>
      <p:ext uri="{19B8F6BF-5375-455C-9EA6-DF929625EA0E}">
        <p15:presenceInfo xmlns:p15="http://schemas.microsoft.com/office/powerpoint/2012/main" userId="eb89d014ba593cc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9C83"/>
    <a:srgbClr val="E85E5E"/>
    <a:srgbClr val="D54747"/>
    <a:srgbClr val="B3C9C0"/>
    <a:srgbClr val="B21A1A"/>
    <a:srgbClr val="546578"/>
    <a:srgbClr val="4A6E76"/>
    <a:srgbClr val="71AF90"/>
    <a:srgbClr val="C993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9822" autoAdjust="0"/>
  </p:normalViewPr>
  <p:slideViewPr>
    <p:cSldViewPr snapToObjects="1">
      <p:cViewPr varScale="1">
        <p:scale>
          <a:sx n="67" d="100"/>
          <a:sy n="67" d="100"/>
        </p:scale>
        <p:origin x="91" y="5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65269093419183"/>
          <c:y val="4.2944528717228397E-2"/>
          <c:w val="0.66437811045426964"/>
          <c:h val="0.955076615093013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Οι τιμές θα αυξηθούν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4-D921-4F86-9F9C-C9DFC96E514C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2-AC6B-420B-A02E-AA8FC935FC5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C6B-420B-A02E-AA8FC935FC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4"/>
                <c:pt idx="0">
                  <c:v>ΔΞ / ΔΑ</c:v>
                </c:pt>
                <c:pt idx="1">
                  <c:v>Το ίδιο είναι</c:v>
                </c:pt>
                <c:pt idx="2">
                  <c:v>Η Μαρί Λεπέν</c:v>
                </c:pt>
                <c:pt idx="3">
                  <c:v>Ο Εμανουέλ Μακρόν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2</c:v>
                </c:pt>
                <c:pt idx="1">
                  <c:v>13</c:v>
                </c:pt>
                <c:pt idx="2">
                  <c:v>34</c:v>
                </c:pt>
                <c:pt idx="3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8F-4A6A-86C8-DEAE9069C9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5977472"/>
        <c:axId val="75979008"/>
      </c:barChart>
      <c:catAx>
        <c:axId val="7597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2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5979008"/>
        <c:crosses val="autoZero"/>
        <c:auto val="1"/>
        <c:lblAlgn val="ctr"/>
        <c:lblOffset val="100"/>
        <c:noMultiLvlLbl val="0"/>
      </c:catAx>
      <c:valAx>
        <c:axId val="75979008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one"/>
        <c:crossAx val="7597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366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782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047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62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094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3027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15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885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34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22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474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5A645-2585-4842-9B32-7E1CA207D65A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390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Ορθογώνιο 22">
            <a:extLst>
              <a:ext uri="{FF2B5EF4-FFF2-40B4-BE49-F238E27FC236}">
                <a16:creationId xmlns:a16="http://schemas.microsoft.com/office/drawing/2014/main" id="{37334F63-B061-40CE-90AA-3DF7F979B35C}"/>
              </a:ext>
            </a:extLst>
          </p:cNvPr>
          <p:cNvSpPr/>
          <p:nvPr/>
        </p:nvSpPr>
        <p:spPr>
          <a:xfrm>
            <a:off x="0" y="980728"/>
            <a:ext cx="12192000" cy="129614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159193" y="1381496"/>
            <a:ext cx="108513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2800" b="1" dirty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ΕΡΩΤΗΣΗ ΤΗΣ ΕΒΔΟΜΑΔΑΣ</a:t>
            </a:r>
          </a:p>
        </p:txBody>
      </p:sp>
      <p:sp>
        <p:nvSpPr>
          <p:cNvPr id="24" name="TextBox 40">
            <a:extLst>
              <a:ext uri="{FF2B5EF4-FFF2-40B4-BE49-F238E27FC236}">
                <a16:creationId xmlns:a16="http://schemas.microsoft.com/office/drawing/2014/main" id="{164FCD38-71AE-415B-B53E-AAF3CF362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48" y="2389142"/>
            <a:ext cx="48026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1" dirty="0">
                <a:latin typeface="Century Gothic" panose="020B0502020202020204" pitchFamily="34" charset="0"/>
                <a:cs typeface="Arial" charset="0"/>
              </a:rPr>
              <a:t>10 – 14 </a:t>
            </a:r>
            <a:r>
              <a:rPr lang="el-GR" sz="2000" b="1" dirty="0">
                <a:latin typeface="Century Gothic" panose="020B0502020202020204" pitchFamily="34" charset="0"/>
                <a:cs typeface="Arial" charset="0"/>
              </a:rPr>
              <a:t>Απριλίου 2022</a:t>
            </a:r>
          </a:p>
        </p:txBody>
      </p:sp>
      <p:pic>
        <p:nvPicPr>
          <p:cNvPr id="4" name="Εικόνα 3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66E6F2C4-1F68-4D7D-B9C5-34B4683FAA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33" y="5013176"/>
            <a:ext cx="3442556" cy="720080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75C34F08-3460-438A-B305-B7EC559576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2718627"/>
            <a:ext cx="10648230" cy="185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62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055" y="397237"/>
            <a:ext cx="4664120" cy="498683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l-GR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η ταυτότητα της έρευνας</a:t>
            </a:r>
            <a:endParaRPr 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2444750" y="2408238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l-GR" sz="160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13" name="TextBox 23"/>
          <p:cNvSpPr txBox="1">
            <a:spLocks noChangeArrowheads="1"/>
          </p:cNvSpPr>
          <p:nvPr/>
        </p:nvSpPr>
        <p:spPr bwMode="auto">
          <a:xfrm>
            <a:off x="1322057" y="2703118"/>
            <a:ext cx="4873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Ποσοτική Έρευνα με OnLine συμπλήρωση δομημένου ερωτηματολογίου (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CAWI)</a:t>
            </a:r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</p:txBody>
      </p:sp>
      <p:pic>
        <p:nvPicPr>
          <p:cNvPr id="14" name="Picture 24" descr="people.png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3578150"/>
            <a:ext cx="6429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25"/>
          <p:cNvSpPr txBox="1">
            <a:spLocks noChangeArrowheads="1"/>
          </p:cNvSpPr>
          <p:nvPr/>
        </p:nvSpPr>
        <p:spPr bwMode="auto">
          <a:xfrm>
            <a:off x="1311275" y="1628801"/>
            <a:ext cx="55048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 err="1">
                <a:latin typeface="Century Gothic" panose="020B0502020202020204" pitchFamily="34" charset="0"/>
                <a:cs typeface="Arial" charset="0"/>
              </a:rPr>
              <a:t>ProRata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A.E. Εταιρεία Ερευνών Κοινής Γνώμης και Εφαρμογών Επικοινωνίας (Αριθμός Μητρώου ΕΣΡ: 56)</a:t>
            </a: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Εντολέας έρευνας: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newsbomb.gr </a:t>
            </a:r>
            <a:r>
              <a:rPr lang="en-US" sz="105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DPG Digital Media</a:t>
            </a:r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</p:txBody>
      </p:sp>
      <p:pic>
        <p:nvPicPr>
          <p:cNvPr id="16" name="Picture 26" descr="letter.png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3" y="1628800"/>
            <a:ext cx="550862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1313786" y="3787851"/>
            <a:ext cx="47127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Πληθυσμός Στόχος: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Αναγνώστες του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website newsbomb.gr</a:t>
            </a:r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</p:txBody>
      </p:sp>
      <p:pic>
        <p:nvPicPr>
          <p:cNvPr id="18" name="Picture 30" descr="location.png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4676750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32"/>
          <p:cNvSpPr txBox="1">
            <a:spLocks noChangeArrowheads="1"/>
          </p:cNvSpPr>
          <p:nvPr/>
        </p:nvSpPr>
        <p:spPr bwMode="auto">
          <a:xfrm>
            <a:off x="1120775" y="1509713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l-GR" sz="160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21" name="TextBox 33"/>
          <p:cNvSpPr txBox="1">
            <a:spLocks noChangeArrowheads="1"/>
          </p:cNvSpPr>
          <p:nvPr/>
        </p:nvSpPr>
        <p:spPr bwMode="auto">
          <a:xfrm>
            <a:off x="1311276" y="4881093"/>
            <a:ext cx="48736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Γεωγραφική κάλυψη: Σύνολο της επικράτειας</a:t>
            </a:r>
          </a:p>
        </p:txBody>
      </p:sp>
      <p:pic>
        <p:nvPicPr>
          <p:cNvPr id="22" name="Picture 39" descr="calendar.png"/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480" y="3374256"/>
            <a:ext cx="55721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40"/>
          <p:cNvSpPr txBox="1">
            <a:spLocks noChangeArrowheads="1"/>
          </p:cNvSpPr>
          <p:nvPr/>
        </p:nvSpPr>
        <p:spPr bwMode="auto">
          <a:xfrm>
            <a:off x="8112783" y="3573016"/>
            <a:ext cx="28258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10 - 14 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Απριλίου 2022</a:t>
            </a:r>
          </a:p>
        </p:txBody>
      </p:sp>
      <p:pic>
        <p:nvPicPr>
          <p:cNvPr id="24" name="Picture 44" descr="commerce.png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1552137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5" descr="paint.png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5613047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46"/>
          <p:cNvSpPr txBox="1">
            <a:spLocks noChangeArrowheads="1"/>
          </p:cNvSpPr>
          <p:nvPr/>
        </p:nvSpPr>
        <p:spPr bwMode="auto">
          <a:xfrm>
            <a:off x="1313786" y="5719909"/>
            <a:ext cx="55424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Μέγεθος δείγματος: 1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850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άτομα</a:t>
            </a:r>
          </a:p>
        </p:txBody>
      </p:sp>
      <p:sp>
        <p:nvSpPr>
          <p:cNvPr id="29" name="TextBox 47"/>
          <p:cNvSpPr txBox="1">
            <a:spLocks noChangeArrowheads="1"/>
          </p:cNvSpPr>
          <p:nvPr/>
        </p:nvSpPr>
        <p:spPr bwMode="auto">
          <a:xfrm>
            <a:off x="8112783" y="1595326"/>
            <a:ext cx="331180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Δειγματοληψία κρίσης</a:t>
            </a:r>
          </a:p>
          <a:p>
            <a:pPr eaLnBrk="1" hangingPunct="1"/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Στάθμιση με την από κοινού κατανομή φύλου και ηλικίας βάσει της απογραφής του 2011</a:t>
            </a:r>
            <a:endParaRPr lang="en-US" sz="1200" b="1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/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Μέγιστο τυπικό σφάλμα:</a:t>
            </a: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+/-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2.1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% σε διάστημα εμπιστοσύνης 95%</a:t>
            </a:r>
          </a:p>
        </p:txBody>
      </p:sp>
      <p:cxnSp>
        <p:nvCxnSpPr>
          <p:cNvPr id="30" name="Straight Connector 49"/>
          <p:cNvCxnSpPr>
            <a:cxnSpLocks/>
          </p:cNvCxnSpPr>
          <p:nvPr/>
        </p:nvCxnSpPr>
        <p:spPr>
          <a:xfrm>
            <a:off x="6918165" y="548680"/>
            <a:ext cx="0" cy="5852160"/>
          </a:xfrm>
          <a:prstGeom prst="line">
            <a:avLst/>
          </a:prstGeom>
          <a:ln w="1016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25" descr="icon.png"/>
          <p:cNvPicPr>
            <a:picLocks noChangeAspect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276160" y="209727"/>
            <a:ext cx="931449" cy="931449"/>
          </a:xfrm>
          <a:prstGeom prst="rect">
            <a:avLst/>
          </a:prstGeom>
        </p:spPr>
      </p:pic>
      <p:pic>
        <p:nvPicPr>
          <p:cNvPr id="35" name="Picture 50" descr="telephone.png"/>
          <p:cNvPicPr>
            <a:picLocks noChangeAspect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2093" y="2584413"/>
            <a:ext cx="5476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" name="Ομάδα 35">
            <a:extLst>
              <a:ext uri="{FF2B5EF4-FFF2-40B4-BE49-F238E27FC236}">
                <a16:creationId xmlns:a16="http://schemas.microsoft.com/office/drawing/2014/main" id="{04A9E1B2-6E22-4C80-874E-FEFD86BD6506}"/>
              </a:ext>
            </a:extLst>
          </p:cNvPr>
          <p:cNvGrpSpPr/>
          <p:nvPr/>
        </p:nvGrpSpPr>
        <p:grpSpPr>
          <a:xfrm>
            <a:off x="7595034" y="5333631"/>
            <a:ext cx="3018375" cy="668704"/>
            <a:chOff x="1822221" y="6024970"/>
            <a:chExt cx="3018375" cy="668704"/>
          </a:xfrm>
        </p:grpSpPr>
        <p:pic>
          <p:nvPicPr>
            <p:cNvPr id="37" name="Picture 10" descr="esomar icon.png">
              <a:extLst>
                <a:ext uri="{FF2B5EF4-FFF2-40B4-BE49-F238E27FC236}">
                  <a16:creationId xmlns:a16="http://schemas.microsoft.com/office/drawing/2014/main" id="{9E543100-8119-448D-A247-848E3AD0F2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2221" y="6024970"/>
              <a:ext cx="664453" cy="668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8" name="Ομάδα 37">
              <a:extLst>
                <a:ext uri="{FF2B5EF4-FFF2-40B4-BE49-F238E27FC236}">
                  <a16:creationId xmlns:a16="http://schemas.microsoft.com/office/drawing/2014/main" id="{4AB572FD-314A-4B1C-9893-EF2B8468F2B3}"/>
                </a:ext>
              </a:extLst>
            </p:cNvPr>
            <p:cNvGrpSpPr/>
            <p:nvPr/>
          </p:nvGrpSpPr>
          <p:grpSpPr>
            <a:xfrm>
              <a:off x="2674049" y="6171721"/>
              <a:ext cx="2166547" cy="521953"/>
              <a:chOff x="1067748" y="6229761"/>
              <a:chExt cx="2166547" cy="521953"/>
            </a:xfrm>
          </p:grpSpPr>
          <p:pic>
            <p:nvPicPr>
              <p:cNvPr id="39" name="Εικόνα 38">
                <a:extLst>
                  <a:ext uri="{FF2B5EF4-FFF2-40B4-BE49-F238E27FC236}">
                    <a16:creationId xmlns:a16="http://schemas.microsoft.com/office/drawing/2014/main" id="{8BBB63E6-E38B-446A-8DDB-C7DC444009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7748" y="6229761"/>
                <a:ext cx="822206" cy="478814"/>
              </a:xfrm>
              <a:prstGeom prst="rect">
                <a:avLst/>
              </a:prstGeom>
            </p:spPr>
          </p:pic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9A2C798-A627-4283-999B-1CE31B854FD6}"/>
                  </a:ext>
                </a:extLst>
              </p:cNvPr>
              <p:cNvSpPr txBox="1"/>
              <p:nvPr/>
            </p:nvSpPr>
            <p:spPr>
              <a:xfrm>
                <a:off x="1895355" y="6382382"/>
                <a:ext cx="13389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900" b="1" dirty="0">
                    <a:latin typeface="Century Gothic" panose="020B0502020202020204" pitchFamily="34" charset="0"/>
                  </a:rPr>
                  <a:t>ΕΝ </a:t>
                </a:r>
                <a:r>
                  <a:rPr lang="en-US" sz="900" b="1" dirty="0">
                    <a:latin typeface="Century Gothic" panose="020B0502020202020204" pitchFamily="34" charset="0"/>
                  </a:rPr>
                  <a:t>ISO 27001:2013</a:t>
                </a:r>
              </a:p>
              <a:p>
                <a:r>
                  <a:rPr lang="en-US" sz="900" b="1" dirty="0">
                    <a:latin typeface="Century Gothic" panose="020B0502020202020204" pitchFamily="34" charset="0"/>
                  </a:rPr>
                  <a:t>No.  20201210004539</a:t>
                </a:r>
                <a:endParaRPr lang="el-GR" sz="900" b="1" dirty="0"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48A6752-D34A-4E02-8424-028068BAA59F}"/>
              </a:ext>
            </a:extLst>
          </p:cNvPr>
          <p:cNvSpPr txBox="1"/>
          <p:nvPr/>
        </p:nvSpPr>
        <p:spPr>
          <a:xfrm>
            <a:off x="1" y="6512799"/>
            <a:ext cx="122111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b="1" i="1" dirty="0">
                <a:latin typeface="Century Gothic" panose="020B0502020202020204" pitchFamily="34" charset="0"/>
              </a:rPr>
              <a:t>Σημείωση</a:t>
            </a:r>
            <a:r>
              <a:rPr lang="en-US" sz="1000" b="1" i="1" dirty="0">
                <a:latin typeface="Century Gothic" panose="020B0502020202020204" pitchFamily="34" charset="0"/>
              </a:rPr>
              <a:t>: </a:t>
            </a:r>
            <a:r>
              <a:rPr lang="el-GR" sz="1000" b="1" i="1" dirty="0">
                <a:latin typeface="Century Gothic" panose="020B0502020202020204" pitchFamily="34" charset="0"/>
              </a:rPr>
              <a:t>Τα ποσοστά των κατανομών σε ορισμένες ερωτήσεις ενδέχεται να μην αθροίζουν στο 100% λόγω στρογγυλοποίησης στα ποσοστά των επιμέρους απαντήσεων.</a:t>
            </a:r>
            <a:endParaRPr lang="en-US" sz="1000" b="1" i="1" dirty="0">
              <a:latin typeface="Century Gothic" panose="020B0502020202020204" pitchFamily="34" charset="0"/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BC3C4C55-BAE8-48DC-A210-56AD3BEAA19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086" y="4643160"/>
            <a:ext cx="2302344" cy="53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876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Τίτλος 7">
            <a:extLst>
              <a:ext uri="{FF2B5EF4-FFF2-40B4-BE49-F238E27FC236}">
                <a16:creationId xmlns:a16="http://schemas.microsoft.com/office/drawing/2014/main" id="{379B9506-936E-49F6-AA5E-EA4CF2AA6BDF}"/>
              </a:ext>
            </a:extLst>
          </p:cNvPr>
          <p:cNvSpPr txBox="1">
            <a:spLocks/>
          </p:cNvSpPr>
          <p:nvPr/>
        </p:nvSpPr>
        <p:spPr>
          <a:xfrm>
            <a:off x="751275" y="211594"/>
            <a:ext cx="11325918" cy="6971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200" b="1" dirty="0">
                <a:latin typeface="Century Gothic" pitchFamily="34" charset="0"/>
              </a:rPr>
              <a:t>Ποιος από τους δύο υποψήφιους θεωρείτε ότι είναι πιο συμφέρον για την Ελλάδα να εκλεγεί πρόεδρος της Γαλλίας;</a:t>
            </a:r>
            <a:endParaRPr lang="en-GB" sz="2200" b="1" dirty="0">
              <a:latin typeface="Century Gothic" pitchFamily="34" charset="0"/>
            </a:endParaRPr>
          </a:p>
        </p:txBody>
      </p:sp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262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Γράφημα 1">
            <a:extLst>
              <a:ext uri="{FF2B5EF4-FFF2-40B4-BE49-F238E27FC236}">
                <a16:creationId xmlns:a16="http://schemas.microsoft.com/office/drawing/2014/main" id="{27FC220E-6FD4-48DF-AA77-2704173C36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1949003"/>
              </p:ext>
            </p:extLst>
          </p:nvPr>
        </p:nvGraphicFramePr>
        <p:xfrm>
          <a:off x="1456675" y="1277967"/>
          <a:ext cx="1062051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7B13A33D-D720-43AA-95DD-CFEB8AC7DC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764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Τίτλος 7">
            <a:extLst>
              <a:ext uri="{FF2B5EF4-FFF2-40B4-BE49-F238E27FC236}">
                <a16:creationId xmlns:a16="http://schemas.microsoft.com/office/drawing/2014/main" id="{379B9506-936E-49F6-AA5E-EA4CF2AA6BDF}"/>
              </a:ext>
            </a:extLst>
          </p:cNvPr>
          <p:cNvSpPr txBox="1">
            <a:spLocks/>
          </p:cNvSpPr>
          <p:nvPr/>
        </p:nvSpPr>
        <p:spPr>
          <a:xfrm>
            <a:off x="751275" y="211594"/>
            <a:ext cx="11325918" cy="6971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200" b="1" dirty="0">
                <a:latin typeface="Century Gothic" pitchFamily="34" charset="0"/>
              </a:rPr>
              <a:t>Ποιος από τους δύο υποψήφιους θεωρείτε ότι είναι πιο συμφέρον για την Ελλάδα να εκλεγεί πρόεδρος της Γαλλίας;</a:t>
            </a:r>
            <a:endParaRPr lang="en-GB" sz="2200" b="1" dirty="0">
              <a:latin typeface="Century Gothic" pitchFamily="34" charset="0"/>
            </a:endParaRPr>
          </a:p>
        </p:txBody>
      </p:sp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262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7B13A33D-D720-43AA-95DD-CFEB8AC7DC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  <p:graphicFrame>
        <p:nvGraphicFramePr>
          <p:cNvPr id="9" name="Πίνακας 11">
            <a:extLst>
              <a:ext uri="{FF2B5EF4-FFF2-40B4-BE49-F238E27FC236}">
                <a16:creationId xmlns:a16="http://schemas.microsoft.com/office/drawing/2014/main" id="{5084ED49-5BDF-49C9-A870-0493E275C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778188"/>
              </p:ext>
            </p:extLst>
          </p:nvPr>
        </p:nvGraphicFramePr>
        <p:xfrm>
          <a:off x="532314" y="2444754"/>
          <a:ext cx="10945216" cy="22802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4536">
                  <a:extLst>
                    <a:ext uri="{9D8B030D-6E8A-4147-A177-3AD203B41FA5}">
                      <a16:colId xmlns:a16="http://schemas.microsoft.com/office/drawing/2014/main" val="129106736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251865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154587121"/>
                    </a:ext>
                  </a:extLst>
                </a:gridCol>
                <a:gridCol w="1083316">
                  <a:extLst>
                    <a:ext uri="{9D8B030D-6E8A-4147-A177-3AD203B41FA5}">
                      <a16:colId xmlns:a16="http://schemas.microsoft.com/office/drawing/2014/main" val="2545487370"/>
                    </a:ext>
                  </a:extLst>
                </a:gridCol>
                <a:gridCol w="2445076">
                  <a:extLst>
                    <a:ext uri="{9D8B030D-6E8A-4147-A177-3AD203B41FA5}">
                      <a16:colId xmlns:a16="http://schemas.microsoft.com/office/drawing/2014/main" val="3746595143"/>
                    </a:ext>
                  </a:extLst>
                </a:gridCol>
              </a:tblGrid>
              <a:tr h="487498">
                <a:tc>
                  <a:txBody>
                    <a:bodyPr/>
                    <a:lstStyle/>
                    <a:p>
                      <a:pPr algn="ctr"/>
                      <a:r>
                        <a:rPr lang="el-GR" sz="13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Βάσει τοποθέτησης στον άξονα Αριστερά (0) – Δεξιά (10)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Century Gothic" panose="020B0502020202020204" pitchFamily="34" charset="0"/>
                        </a:rPr>
                        <a:t>0-3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Century Gothic" panose="020B0502020202020204" pitchFamily="34" charset="0"/>
                        </a:rPr>
                        <a:t>4-6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Century Gothic" panose="020B0502020202020204" pitchFamily="34" charset="0"/>
                        </a:rPr>
                        <a:t>7-10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Δεν έχει νόημα η διάκριση «Αριστερά» - «Δεξιά»</a:t>
                      </a:r>
                      <a:endParaRPr lang="en-US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085816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Ο </a:t>
                      </a:r>
                      <a:r>
                        <a:rPr lang="en-US" dirty="0" err="1">
                          <a:latin typeface="Century Gothic" panose="020B0502020202020204" pitchFamily="34" charset="0"/>
                        </a:rPr>
                        <a:t>Εμ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ανουέλ Μακρόν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dirty="0">
                          <a:latin typeface="Century Gothic" panose="020B0502020202020204" pitchFamily="34" charset="0"/>
                        </a:rPr>
                        <a:t>40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el-GR" dirty="0">
                          <a:latin typeface="Century Gothic" panose="020B0502020202020204" pitchFamily="34" charset="0"/>
                        </a:rPr>
                        <a:t>7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el-GR" dirty="0">
                          <a:latin typeface="Century Gothic" panose="020B0502020202020204" pitchFamily="34" charset="0"/>
                        </a:rPr>
                        <a:t>3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l-GR" dirty="0">
                          <a:latin typeface="Century Gothic" panose="020B0502020202020204" pitchFamily="34" charset="0"/>
                        </a:rPr>
                        <a:t>7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401794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Η Μα</a:t>
                      </a:r>
                      <a:r>
                        <a:rPr lang="en-US" dirty="0" err="1">
                          <a:latin typeface="Century Gothic" panose="020B0502020202020204" pitchFamily="34" charset="0"/>
                        </a:rPr>
                        <a:t>ρί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Century Gothic" panose="020B0502020202020204" pitchFamily="34" charset="0"/>
                        </a:rPr>
                        <a:t>Λε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πέν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l-GR" dirty="0">
                          <a:latin typeface="Century Gothic" panose="020B0502020202020204" pitchFamily="34" charset="0"/>
                        </a:rPr>
                        <a:t>4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l-GR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l-GR" dirty="0">
                          <a:latin typeface="Century Gothic" panose="020B0502020202020204" pitchFamily="34" charset="0"/>
                        </a:rPr>
                        <a:t>3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6486414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err="1">
                          <a:latin typeface="Century Gothic" panose="020B0502020202020204" pitchFamily="34" charset="0"/>
                        </a:rPr>
                        <a:t>Το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Century Gothic" panose="020B0502020202020204" pitchFamily="34" charset="0"/>
                        </a:rPr>
                        <a:t>ίδιο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Century Gothic" panose="020B0502020202020204" pitchFamily="34" charset="0"/>
                        </a:rPr>
                        <a:t>είν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αι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dirty="0">
                          <a:latin typeface="Century Gothic" panose="020B0502020202020204" pitchFamily="34" charset="0"/>
                        </a:rPr>
                        <a:t>4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l-GR" dirty="0">
                          <a:latin typeface="Century Gothic" panose="020B0502020202020204" pitchFamily="34" charset="0"/>
                        </a:rPr>
                        <a:t>9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6859645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ΔΞ / ΔΑ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810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5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Τίτλος 7">
            <a:extLst>
              <a:ext uri="{FF2B5EF4-FFF2-40B4-BE49-F238E27FC236}">
                <a16:creationId xmlns:a16="http://schemas.microsoft.com/office/drawing/2014/main" id="{379B9506-936E-49F6-AA5E-EA4CF2AA6BDF}"/>
              </a:ext>
            </a:extLst>
          </p:cNvPr>
          <p:cNvSpPr txBox="1">
            <a:spLocks/>
          </p:cNvSpPr>
          <p:nvPr/>
        </p:nvSpPr>
        <p:spPr>
          <a:xfrm>
            <a:off x="751275" y="211594"/>
            <a:ext cx="11325918" cy="6971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200" b="1" dirty="0">
                <a:latin typeface="Century Gothic" pitchFamily="34" charset="0"/>
              </a:rPr>
              <a:t>Ποιος από τους δύο υποψήφιους θεωρείτε ότι είναι πιο συμφέρον για την Ελλάδα να εκλεγεί πρόεδρος της Γαλλίας;</a:t>
            </a:r>
            <a:endParaRPr lang="en-GB" sz="2200" b="1" dirty="0">
              <a:latin typeface="Century Gothic" pitchFamily="34" charset="0"/>
            </a:endParaRPr>
          </a:p>
        </p:txBody>
      </p:sp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262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7B13A33D-D720-43AA-95DD-CFEB8AC7DC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  <p:graphicFrame>
        <p:nvGraphicFramePr>
          <p:cNvPr id="9" name="Πίνακας 11">
            <a:extLst>
              <a:ext uri="{FF2B5EF4-FFF2-40B4-BE49-F238E27FC236}">
                <a16:creationId xmlns:a16="http://schemas.microsoft.com/office/drawing/2014/main" id="{5084ED49-5BDF-49C9-A870-0493E275C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756079"/>
              </p:ext>
            </p:extLst>
          </p:nvPr>
        </p:nvGraphicFramePr>
        <p:xfrm>
          <a:off x="839416" y="2517291"/>
          <a:ext cx="10312414" cy="22802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6305">
                  <a:extLst>
                    <a:ext uri="{9D8B030D-6E8A-4147-A177-3AD203B41FA5}">
                      <a16:colId xmlns:a16="http://schemas.microsoft.com/office/drawing/2014/main" val="1291067360"/>
                    </a:ext>
                  </a:extLst>
                </a:gridCol>
                <a:gridCol w="1975506">
                  <a:extLst>
                    <a:ext uri="{9D8B030D-6E8A-4147-A177-3AD203B41FA5}">
                      <a16:colId xmlns:a16="http://schemas.microsoft.com/office/drawing/2014/main" val="2545487370"/>
                    </a:ext>
                  </a:extLst>
                </a:gridCol>
                <a:gridCol w="1975506">
                  <a:extLst>
                    <a:ext uri="{9D8B030D-6E8A-4147-A177-3AD203B41FA5}">
                      <a16:colId xmlns:a16="http://schemas.microsoft.com/office/drawing/2014/main" val="3719048260"/>
                    </a:ext>
                  </a:extLst>
                </a:gridCol>
                <a:gridCol w="2155097">
                  <a:extLst>
                    <a:ext uri="{9D8B030D-6E8A-4147-A177-3AD203B41FA5}">
                      <a16:colId xmlns:a16="http://schemas.microsoft.com/office/drawing/2014/main" val="3746595143"/>
                    </a:ext>
                  </a:extLst>
                </a:gridCol>
              </a:tblGrid>
              <a:tr h="487498"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Βάσει ηλικίας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>
                          <a:latin typeface="Century Gothic" panose="020B0502020202020204" pitchFamily="34" charset="0"/>
                        </a:rPr>
                        <a:t>18-34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>
                          <a:latin typeface="Century Gothic" panose="020B0502020202020204" pitchFamily="34" charset="0"/>
                        </a:rPr>
                        <a:t>35-54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 err="1">
                          <a:latin typeface="Century Gothic" panose="020B0502020202020204" pitchFamily="34" charset="0"/>
                        </a:rPr>
                        <a:t>Άνω</a:t>
                      </a:r>
                      <a:r>
                        <a:rPr lang="en-US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b="1" dirty="0" err="1">
                          <a:latin typeface="Century Gothic" panose="020B0502020202020204" pitchFamily="34" charset="0"/>
                        </a:rPr>
                        <a:t>των</a:t>
                      </a:r>
                      <a:r>
                        <a:rPr lang="en-US" b="1" dirty="0">
                          <a:latin typeface="Century Gothic" panose="020B0502020202020204" pitchFamily="34" charset="0"/>
                        </a:rPr>
                        <a:t> 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085816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Ο </a:t>
                      </a:r>
                      <a:r>
                        <a:rPr lang="en-US" dirty="0" err="1">
                          <a:latin typeface="Century Gothic" panose="020B0502020202020204" pitchFamily="34" charset="0"/>
                        </a:rPr>
                        <a:t>Εμ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ανουέλ Μακρόν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dirty="0">
                          <a:latin typeface="Century Gothic" panose="020B0502020202020204" pitchFamily="34" charset="0"/>
                        </a:rPr>
                        <a:t>50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el-GR" dirty="0">
                          <a:latin typeface="Century Gothic" panose="020B0502020202020204" pitchFamily="34" charset="0"/>
                        </a:rPr>
                        <a:t>3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el-GR" dirty="0">
                          <a:latin typeface="Century Gothic" panose="020B0502020202020204" pitchFamily="34" charset="0"/>
                        </a:rPr>
                        <a:t>3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401794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Η Μα</a:t>
                      </a:r>
                      <a:r>
                        <a:rPr lang="en-US" dirty="0" err="1">
                          <a:latin typeface="Century Gothic" panose="020B0502020202020204" pitchFamily="34" charset="0"/>
                        </a:rPr>
                        <a:t>ρί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Century Gothic" panose="020B0502020202020204" pitchFamily="34" charset="0"/>
                        </a:rPr>
                        <a:t>Λε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πέν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el-GR" dirty="0">
                          <a:latin typeface="Century Gothic" panose="020B0502020202020204" pitchFamily="34" charset="0"/>
                        </a:rPr>
                        <a:t>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l-GR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l-GR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6486414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err="1">
                          <a:latin typeface="Century Gothic" panose="020B0502020202020204" pitchFamily="34" charset="0"/>
                        </a:rPr>
                        <a:t>Το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Century Gothic" panose="020B0502020202020204" pitchFamily="34" charset="0"/>
                        </a:rPr>
                        <a:t>ίδιο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Century Gothic" panose="020B0502020202020204" pitchFamily="34" charset="0"/>
                        </a:rPr>
                        <a:t>είν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αι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6859645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ΔΞ / ΔΑ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dirty="0">
                          <a:latin typeface="Century Gothic" panose="020B0502020202020204" pitchFamily="34" charset="0"/>
                        </a:rPr>
                        <a:t>2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810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368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Τίτλος 7">
            <a:extLst>
              <a:ext uri="{FF2B5EF4-FFF2-40B4-BE49-F238E27FC236}">
                <a16:creationId xmlns:a16="http://schemas.microsoft.com/office/drawing/2014/main" id="{379B9506-936E-49F6-AA5E-EA4CF2AA6BDF}"/>
              </a:ext>
            </a:extLst>
          </p:cNvPr>
          <p:cNvSpPr txBox="1">
            <a:spLocks/>
          </p:cNvSpPr>
          <p:nvPr/>
        </p:nvSpPr>
        <p:spPr>
          <a:xfrm>
            <a:off x="751275" y="211594"/>
            <a:ext cx="11325918" cy="6971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200" b="1" dirty="0">
                <a:latin typeface="Century Gothic" pitchFamily="34" charset="0"/>
              </a:rPr>
              <a:t>Ποιος από τους δύο υποψήφιους θεωρείτε ότι είναι πιο συμφέρον για την Ελλάδα να εκλεγεί πρόεδρος της Γαλλίας;</a:t>
            </a:r>
            <a:endParaRPr lang="en-GB" sz="2200" b="1" dirty="0">
              <a:latin typeface="Century Gothic" pitchFamily="34" charset="0"/>
            </a:endParaRPr>
          </a:p>
        </p:txBody>
      </p:sp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262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7B13A33D-D720-43AA-95DD-CFEB8AC7DC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  <p:graphicFrame>
        <p:nvGraphicFramePr>
          <p:cNvPr id="9" name="Πίνακας 11">
            <a:extLst>
              <a:ext uri="{FF2B5EF4-FFF2-40B4-BE49-F238E27FC236}">
                <a16:creationId xmlns:a16="http://schemas.microsoft.com/office/drawing/2014/main" id="{5084ED49-5BDF-49C9-A870-0493E275C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866581"/>
              </p:ext>
            </p:extLst>
          </p:nvPr>
        </p:nvGraphicFramePr>
        <p:xfrm>
          <a:off x="1392526" y="2567166"/>
          <a:ext cx="8784976" cy="22802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1291067360"/>
                    </a:ext>
                  </a:extLst>
                </a:gridCol>
                <a:gridCol w="2689357">
                  <a:extLst>
                    <a:ext uri="{9D8B030D-6E8A-4147-A177-3AD203B41FA5}">
                      <a16:colId xmlns:a16="http://schemas.microsoft.com/office/drawing/2014/main" val="2545487370"/>
                    </a:ext>
                  </a:extLst>
                </a:gridCol>
                <a:gridCol w="2207187">
                  <a:extLst>
                    <a:ext uri="{9D8B030D-6E8A-4147-A177-3AD203B41FA5}">
                      <a16:colId xmlns:a16="http://schemas.microsoft.com/office/drawing/2014/main" val="3746595143"/>
                    </a:ext>
                  </a:extLst>
                </a:gridCol>
              </a:tblGrid>
              <a:tr h="487498"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Βάσει εκπαίδευσης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 err="1">
                          <a:latin typeface="Century Gothic" panose="020B0502020202020204" pitchFamily="34" charset="0"/>
                        </a:rPr>
                        <a:t>Μη</a:t>
                      </a:r>
                      <a:r>
                        <a:rPr lang="en-US" b="1" dirty="0">
                          <a:latin typeface="Century Gothic" panose="020B0502020202020204" pitchFamily="34" charset="0"/>
                        </a:rPr>
                        <a:t> Πα</a:t>
                      </a:r>
                      <a:r>
                        <a:rPr lang="en-US" b="1" dirty="0" err="1">
                          <a:latin typeface="Century Gothic" panose="020B0502020202020204" pitchFamily="34" charset="0"/>
                        </a:rPr>
                        <a:t>νε</a:t>
                      </a:r>
                      <a:r>
                        <a:rPr lang="en-US" b="1" dirty="0">
                          <a:latin typeface="Century Gothic" panose="020B0502020202020204" pitchFamily="34" charset="0"/>
                        </a:rPr>
                        <a:t>πιστημιακή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>
                          <a:latin typeface="Century Gothic" panose="020B0502020202020204" pitchFamily="34" charset="0"/>
                        </a:rPr>
                        <a:t>Πα</a:t>
                      </a:r>
                      <a:r>
                        <a:rPr lang="en-US" b="1" dirty="0" err="1">
                          <a:latin typeface="Century Gothic" panose="020B0502020202020204" pitchFamily="34" charset="0"/>
                        </a:rPr>
                        <a:t>νε</a:t>
                      </a:r>
                      <a:r>
                        <a:rPr lang="en-US" b="1" dirty="0">
                          <a:latin typeface="Century Gothic" panose="020B0502020202020204" pitchFamily="34" charset="0"/>
                        </a:rPr>
                        <a:t>πιστημιακή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085816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Ο </a:t>
                      </a:r>
                      <a:r>
                        <a:rPr lang="en-US" dirty="0" err="1">
                          <a:latin typeface="Century Gothic" panose="020B0502020202020204" pitchFamily="34" charset="0"/>
                        </a:rPr>
                        <a:t>Εμ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ανουέλ Μακρόν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el-GR" dirty="0">
                          <a:latin typeface="Century Gothic" panose="020B0502020202020204" pitchFamily="34" charset="0"/>
                        </a:rPr>
                        <a:t>8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el-GR" dirty="0">
                          <a:latin typeface="Century Gothic" panose="020B0502020202020204" pitchFamily="34" charset="0"/>
                        </a:rPr>
                        <a:t>3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401794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Η Μα</a:t>
                      </a:r>
                      <a:r>
                        <a:rPr lang="en-US" dirty="0" err="1">
                          <a:latin typeface="Century Gothic" panose="020B0502020202020204" pitchFamily="34" charset="0"/>
                        </a:rPr>
                        <a:t>ρί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Century Gothic" panose="020B0502020202020204" pitchFamily="34" charset="0"/>
                        </a:rPr>
                        <a:t>Λε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πέν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l-GR" dirty="0">
                          <a:latin typeface="Century Gothic" panose="020B0502020202020204" pitchFamily="34" charset="0"/>
                        </a:rPr>
                        <a:t>9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l-GR" dirty="0">
                          <a:latin typeface="Century Gothic" panose="020B0502020202020204" pitchFamily="34" charset="0"/>
                        </a:rPr>
                        <a:t>3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6486414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err="1">
                          <a:latin typeface="Century Gothic" panose="020B0502020202020204" pitchFamily="34" charset="0"/>
                        </a:rPr>
                        <a:t>Το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Century Gothic" panose="020B0502020202020204" pitchFamily="34" charset="0"/>
                        </a:rPr>
                        <a:t>ίδιο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Century Gothic" panose="020B0502020202020204" pitchFamily="34" charset="0"/>
                        </a:rPr>
                        <a:t>είν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αι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6859645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ΔΞ / ΔΑ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810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503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Ομάδα 13"/>
          <p:cNvGrpSpPr/>
          <p:nvPr/>
        </p:nvGrpSpPr>
        <p:grpSpPr>
          <a:xfrm>
            <a:off x="5364831" y="6280058"/>
            <a:ext cx="1462339" cy="261610"/>
            <a:chOff x="2684658" y="6171883"/>
            <a:chExt cx="1462339" cy="261610"/>
          </a:xfrm>
        </p:grpSpPr>
        <p:sp>
          <p:nvSpPr>
            <p:cNvPr id="15" name="TextBox 14"/>
            <p:cNvSpPr txBox="1"/>
            <p:nvPr/>
          </p:nvSpPr>
          <p:spPr>
            <a:xfrm>
              <a:off x="2878864" y="6171883"/>
              <a:ext cx="126813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100" b="1" dirty="0">
                  <a:latin typeface="Century Gothic" panose="020B0502020202020204" pitchFamily="34" charset="0"/>
                </a:rPr>
                <a:t>Prorata 20</a:t>
              </a:r>
              <a:r>
                <a:rPr lang="el-GR" sz="1100" b="1" dirty="0">
                  <a:latin typeface="Century Gothic" panose="020B0502020202020204" pitchFamily="34" charset="0"/>
                </a:rPr>
                <a:t>22</a:t>
              </a:r>
            </a:p>
          </p:txBody>
        </p:sp>
        <p:pic>
          <p:nvPicPr>
            <p:cNvPr id="16" name="Εικόνα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4658" y="6182422"/>
              <a:ext cx="245722" cy="245722"/>
            </a:xfrm>
            <a:prstGeom prst="rect">
              <a:avLst/>
            </a:prstGeom>
          </p:spPr>
        </p:pic>
      </p:grpSp>
      <p:pic>
        <p:nvPicPr>
          <p:cNvPr id="6" name="Εικόνα 5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59737829-F075-4563-B70A-2C8BA404EE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419" y="2905260"/>
            <a:ext cx="4173163" cy="104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10040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14831</TotalTime>
  <Words>343</Words>
  <Application>Microsoft Office PowerPoint</Application>
  <PresentationFormat>Widescreen</PresentationFormat>
  <Paragraphs>84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Θέμα του Office</vt:lpstr>
      <vt:lpstr>PowerPoint Presentation</vt:lpstr>
      <vt:lpstr> η ταυτότητα της έρευνας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Office02</dc:creator>
  <cp:lastModifiedBy>Angelos Seriatos</cp:lastModifiedBy>
  <cp:revision>498</cp:revision>
  <dcterms:created xsi:type="dcterms:W3CDTF">2018-09-18T11:13:14Z</dcterms:created>
  <dcterms:modified xsi:type="dcterms:W3CDTF">2022-04-14T21:43:22Z</dcterms:modified>
</cp:coreProperties>
</file>